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0" r:id="rId2"/>
    <p:sldId id="267" r:id="rId3"/>
    <p:sldId id="268" r:id="rId4"/>
    <p:sldId id="261" r:id="rId5"/>
    <p:sldId id="264" r:id="rId6"/>
    <p:sldId id="265" r:id="rId7"/>
    <p:sldId id="266" r:id="rId8"/>
    <p:sldId id="263" r:id="rId9"/>
    <p:sldId id="291" r:id="rId10"/>
    <p:sldId id="269" r:id="rId11"/>
    <p:sldId id="287" r:id="rId12"/>
    <p:sldId id="262" r:id="rId13"/>
    <p:sldId id="276" r:id="rId14"/>
    <p:sldId id="270" r:id="rId15"/>
    <p:sldId id="290" r:id="rId16"/>
    <p:sldId id="256" r:id="rId17"/>
    <p:sldId id="273" r:id="rId18"/>
    <p:sldId id="288" r:id="rId19"/>
    <p:sldId id="271" r:id="rId20"/>
    <p:sldId id="272" r:id="rId21"/>
    <p:sldId id="274" r:id="rId22"/>
    <p:sldId id="280" r:id="rId23"/>
    <p:sldId id="279" r:id="rId24"/>
    <p:sldId id="275" r:id="rId25"/>
    <p:sldId id="281" r:id="rId26"/>
    <p:sldId id="282" r:id="rId27"/>
    <p:sldId id="283" r:id="rId28"/>
    <p:sldId id="284" r:id="rId29"/>
    <p:sldId id="285" r:id="rId30"/>
    <p:sldId id="277" r:id="rId31"/>
    <p:sldId id="278" r:id="rId32"/>
    <p:sldId id="286" r:id="rId33"/>
    <p:sldId id="289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4140" autoAdjust="0"/>
  </p:normalViewPr>
  <p:slideViewPr>
    <p:cSldViewPr snapToGrid="0">
      <p:cViewPr varScale="1">
        <p:scale>
          <a:sx n="101" d="100"/>
          <a:sy n="101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00\0-pole_territorial\PCAET\Donn&#233;es%20SG\etat%20des%20lieux%20&#233;clairage\donn&#233;es%20eclairage%20traitement%202023%20v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[données eclairage traitement 2023 vf.xlsx]GRAPH!Tableau croisé dynamique22</c:name>
    <c:fmtId val="1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/>
              <a:t>Nombre</a:t>
            </a:r>
            <a:r>
              <a:rPr lang="en-US" sz="2800" dirty="0"/>
              <a:t> de communes du Pôle </a:t>
            </a:r>
            <a:r>
              <a:rPr lang="en-US" sz="2800" dirty="0" err="1"/>
              <a:t>pratiquant</a:t>
            </a:r>
            <a:r>
              <a:rPr lang="en-US" sz="2800" dirty="0"/>
              <a:t> des modulation de </a:t>
            </a:r>
            <a:r>
              <a:rPr lang="en-US" sz="2800" dirty="0" err="1"/>
              <a:t>l'éclairage</a:t>
            </a:r>
            <a:r>
              <a:rPr lang="en-US" sz="2800" dirty="0"/>
              <a:t> </a:t>
            </a:r>
          </a:p>
        </c:rich>
      </c:tx>
      <c:layout>
        <c:manualLayout>
          <c:xMode val="edge"/>
          <c:yMode val="edge"/>
          <c:x val="0.11636786322052318"/>
          <c:y val="1.39249169210583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58534671275395023"/>
          <c:y val="0.21890083154740508"/>
          <c:w val="0.3697892228041697"/>
          <c:h val="0.74700728594679278"/>
        </c:manualLayout>
      </c:layout>
      <c:pieChart>
        <c:varyColors val="1"/>
        <c:ser>
          <c:idx val="0"/>
          <c:order val="0"/>
          <c:tx>
            <c:strRef>
              <c:f>GRAPH!$B$31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2E-45F7-AA82-690BEE99C0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2E-45F7-AA82-690BEE99C0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2E-45F7-AA82-690BEE99C0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2E-45F7-AA82-690BEE99C0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E2E-45F7-AA82-690BEE99C0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GRAPH!$A$32:$A$36</c:f>
              <c:strCache>
                <c:ptCount val="5"/>
                <c:pt idx="0">
                  <c:v>Abaissement lumineux</c:v>
                </c:pt>
                <c:pt idx="1">
                  <c:v>Envisage une extinction</c:v>
                </c:pt>
                <c:pt idx="2">
                  <c:v>Pas de modulation</c:v>
                </c:pt>
                <c:pt idx="3">
                  <c:v>Pas de modulation connue</c:v>
                </c:pt>
                <c:pt idx="4">
                  <c:v>Pratique l'extinction </c:v>
                </c:pt>
              </c:strCache>
            </c:strRef>
          </c:cat>
          <c:val>
            <c:numRef>
              <c:f>GRAPH!$B$32:$B$36</c:f>
              <c:numCache>
                <c:formatCode>General</c:formatCode>
                <c:ptCount val="5"/>
                <c:pt idx="0">
                  <c:v>38</c:v>
                </c:pt>
                <c:pt idx="1">
                  <c:v>11</c:v>
                </c:pt>
                <c:pt idx="2">
                  <c:v>26</c:v>
                </c:pt>
                <c:pt idx="3">
                  <c:v>65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2E-45F7-AA82-690BEE99C0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596268103076572E-2"/>
          <c:y val="0.52859119682143463"/>
          <c:w val="0.41897892386562507"/>
          <c:h val="0.44996742629342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CE33F-E0D9-444E-8271-F8D041DB0CA3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FDCF5-C451-4082-898A-593B4E66B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5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723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5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935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223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Les lampes à décharge 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(principalement à vapeur de Sodium) produisent une lumière jaune/orange et il a été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démontré qu’elles sont à ce titre moins défavorables à certaines espèces [87–89]. Or, on assiste actuellement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à une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conversion massive 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des sources d’éclairage extérieur - et intérieur -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vers des lampes LED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. Ces dernières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peuvent permettre en effet de réaliser des économies d’énergie importantes et présentent des avantages techniques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dans le pilotage de l’éclairage : la lumière peut faire l’objet d’une gradation et les éclairages peuvent être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soumis à des systèmes de détection de présence pour répondre avec plus de précision aux besoins d’éclairage.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Or, les LED généralement commercialisées en éclairage extérieur, et meilleur marché, produisent une lumière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relativement « froide », riche en bleu, avec une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température de couleur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* (exprimée en Kelvin, K) élevée :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3 000 K si l’on est en conformité avec la valeur maximale autorisée par l’arrêté du 27/12/2018, mais parfois plus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dans certaines situations réelles sur le terrain.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Dans le cas où l’implantation de LED est décidée, il est donc préconisé de choisir des LED dont la température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de couleur est la plus basse possible, pour limiter les effets néfastes liés aux longueurs d’ondes bleues [90].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En effet, plus la température de couleur est basse, moins la proportion de bleu dans le rayonnement est élevée.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Il est donc souhaitable d’installer des LED émettant un « blanc chaud », soit 2 400 K ou moins.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Néanmoins, les LED blanches chaudes seraient aussi impactantes que les LED blanches froides pour certains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organismes, comme par exemple les chauves-souris [91] ou les vers luisants [92].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Certains fabricants proposent désormais des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LED oranges ou ambrées (2000 K, ou moins). 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Ces LED ont un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rendement moindre que les LED blanches (leur efficacité énergétique est divisée par 2 par rapport à une LED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3000 K dans l’état actuel de la technologie) et sont un peu plus coûteuses à l’achat mais elles apparaissent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comme un bon compromis puisqu’elles présentent l’avantage spectral des lampes à Sodium pour la biodiversité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(lumière ambrée moins impactante) tout en permettant un pilotage fluide de l’éclairage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63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617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424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427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388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20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3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49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624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347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188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721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515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935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39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34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8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08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795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314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Barrière infranchissable, </a:t>
            </a:r>
            <a:r>
              <a:rPr lang="fr-FR" dirty="0" err="1"/>
              <a:t>eblouiissement</a:t>
            </a:r>
            <a:r>
              <a:rPr lang="fr-FR" dirty="0"/>
              <a:t> (chouette) perte d’orientation , piège (insecte attirer par la lumière) modification du système alimentaire et des comportement – </a:t>
            </a:r>
            <a:r>
              <a:rPr lang="fr-FR" dirty="0" err="1"/>
              <a:t>rêproduction</a:t>
            </a:r>
            <a:r>
              <a:rPr lang="fr-FR" dirty="0"/>
              <a:t>, diminution de l’action des pollinisateurs (papillon) </a:t>
            </a:r>
            <a:r>
              <a:rPr lang="fr-FR" dirty="0">
                <a:sym typeface="Wingdings" panose="05000000000000000000" pitchFamily="2" charset="2"/>
              </a:rPr>
              <a:t> un impact sur l’agriculture également : pollinisateur, fuite d’espèce </a:t>
            </a:r>
            <a:r>
              <a:rPr lang="fr-FR" dirty="0" err="1">
                <a:sym typeface="Wingdings" panose="05000000000000000000" pitchFamily="2" charset="2"/>
              </a:rPr>
              <a:t>bioravageur</a:t>
            </a:r>
            <a:r>
              <a:rPr lang="fr-FR" dirty="0">
                <a:sym typeface="Wingdings" panose="05000000000000000000" pitchFamily="2" charset="2"/>
              </a:rPr>
              <a:t> (lutte contre maladie : ex : chauve souris contre flavescence dorée ou encore contre la processionnaire)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FDCF5-C451-4082-898A-593B4E66B86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78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Les lampes à décharge 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(principalement à vapeur de Sodium) produisent une lumière jaune/orange et il a été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démontré qu’elles sont à ce titre moins défavorables à certaines espèces [87–89]. Or, on assiste actuellement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à une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conversion massive 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des sources d’éclairage extérieur - et intérieur -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vers des lampes LED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. Ces dernières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peuvent permettre en effet de réaliser des économies d’énergie importantes et présentent des avantages techniques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dans le pilotage de l’éclairage : la lumière peut faire l’objet d’une gradation et les éclairages peuvent être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soumis à des systèmes de détection de présence pour répondre avec plus de précision aux besoins d’éclairage.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Or, les LED généralement commercialisées en éclairage extérieur, et meilleur marché, produisent une lumière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relativement « froide », riche en bleu, avec une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température de couleur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* (exprimée en Kelvin, K) élevée :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3 000 K si l’on est en conformité avec la valeur maximale autorisée par l’arrêté du 27/12/2018, mais parfois plus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dans certaines situations réelles sur le terrain.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Dans le cas où l’implantation de LED est décidée, il est donc préconisé de choisir des LED dont la température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de couleur est la plus basse possible, pour limiter les effets néfastes liés aux longueurs d’ondes bleues [90].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En effet, plus la température de couleur est basse, moins la proportion de bleu dans le rayonnement est élevée.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Il est donc souhaitable d’installer des LED émettant un « blanc chaud », soit 2 400 K ou moins.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Néanmoins, les LED blanches chaudes seraient aussi impactantes que les LED blanches froides pour certains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organismes, comme par exemple les chauves-souris [91] ou les vers luisants [92].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Certains fabricants proposent désormais des </a:t>
            </a:r>
            <a:r>
              <a:rPr lang="fr-FR" sz="1800" b="1" i="0" u="none" strike="noStrike" baseline="0" dirty="0">
                <a:solidFill>
                  <a:srgbClr val="241F1F"/>
                </a:solidFill>
                <a:latin typeface="Frutiger-BoldCn"/>
              </a:rPr>
              <a:t>LED oranges ou ambrées (2000 K, ou moins). </a:t>
            </a:r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Ces LED ont un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rendement moindre que les LED blanches (leur efficacité énergétique est divisée par 2 par rapport à une LED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3000 K dans l’état actuel de la technologie) et sont un peu plus coûteuses à l’achat mais elles apparaissent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comme un bon compromis puisqu’elles présentent l’avantage spectral des lampes à Sodium pour la biodiversité</a:t>
            </a:r>
          </a:p>
          <a:p>
            <a:pPr algn="l"/>
            <a:r>
              <a:rPr lang="fr-FR" sz="1800" b="0" i="0" u="none" strike="noStrike" baseline="0" dirty="0">
                <a:solidFill>
                  <a:srgbClr val="241F1F"/>
                </a:solidFill>
                <a:latin typeface="ArialNarrow"/>
              </a:rPr>
              <a:t>(lumière ambrée moins impactante) tout en permettant un pilotage fluide de l’éclairage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C4166-A9F5-4AFB-90BF-7B6FE58244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4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0A3B0-6E5B-C68F-D0F6-F0E24003E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24E233-5332-6241-F6AB-3624800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9FF01-B07A-30DE-8088-EE12015E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34411F-0207-0B1F-5534-6E5EC8D8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909398-86D6-2A43-0CAD-9FCA5F14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28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C53ECB-6654-763E-8819-6D237B9D5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BC383B-B0EA-EC6C-4385-5762FC89C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A6C7F1-C601-A84D-71AA-AD6346BC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0D98D-97F0-6CAD-F70A-3265F10E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E79C2C-AC47-9D76-C41F-C14BDA87F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79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168C1A-8822-034C-29C4-54D32EA7F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6FA25D-6DA0-9F63-01CE-11A1F8928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14C9C1-0CA8-569B-E02E-7741FBCF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56EE76-7149-7E2D-08C1-312EE526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C66EF-BE3F-9F0A-3A0C-F1F70147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3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F4967-E203-2D3B-537A-D32340F8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23AF00-EE82-D2D8-2554-7814F28C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196C78-567C-A83C-E8D4-E94E663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59F087-C606-0C19-5658-12B657CE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247A37-216F-ECD5-2616-864B17DD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18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F0458-D8ED-D830-2855-5C1303E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BBB4B6-AD08-69F7-8573-B5954C246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85DFFF-B123-6D16-DBC6-5F00EBCC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54360D-789B-921C-6DC0-B3193915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AC75A1-CB6D-D5A6-7BAB-3F1BE8FE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57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0FC18C-C6D5-0F8F-CA7F-207162A4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50AD02-D238-631A-155E-68277E495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EF6580-E71B-6C57-CDFC-466B72738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42D33B-C2D0-48C5-F8BB-194DFB2C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9DEA31-896A-A55A-938E-4EF05419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FE77BF-11A3-5E5E-F499-37B28EAB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50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2A253-12D8-669C-BB30-839CB7AF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1A4C4A-09C3-0B0A-7F79-F8D82D0E4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FB4963-AA46-0D34-38C8-916EA2AAF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E7295-3FCD-9790-929A-6170C3AB2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FB9BB9-2E08-D782-957B-A5FE5C43C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395761C-34C4-F8C5-132B-1426C89D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1DC315-14F2-DC7F-5552-9ED88E3B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F3EB7C-45D2-D1A6-42D6-71BC09EB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38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267311-6918-1FFC-FE2D-A807EF83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CA053F-C629-1F40-D172-E4CDE3E6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E97502-B24F-C57D-1055-D3566A91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34145B-10E3-9048-51A9-65642199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51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0B993C-5D42-E236-D984-748E519D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391C7A-A6FF-1068-EA21-018213BB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6BC68A-165B-201E-3B39-4B7EDA20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46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839DB-500D-5D30-7E13-1D3CA6D6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78A8BE-9AC7-86E5-6A38-0C6BA09FB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AEB325-ABAE-93BD-7EA0-7363B2657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FDA459-7E0F-BE34-67FD-A4F16FB8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137453-8052-9C77-78A6-E22F39A4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BA6925-E3A9-8CC2-F2B1-54F9731B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68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8AE858-FE32-6404-76AE-BF06F0A7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FF048C-0281-0F3E-1767-37CFDAD5E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E3F70C-2FD1-EB11-C691-F18BB05F2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0C8C03-5A77-8D45-64E3-D48BDC24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1ACF4F-BBF9-AEAA-8ED7-2E6FB8A0F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CDB8FE-7761-D92E-7C0E-FA30BDCF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16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FA8A03A-5413-DA6E-3948-2C022846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83C866-4258-BE38-D72A-2129F8D7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C53F56-1A52-48C8-BAE4-8BB415D8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3A576-A05C-4623-AC18-5749DE5BCE35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488E70-E980-8376-9945-6819F8C86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F2E3B4-4243-BD74-30BA-40D479650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AB56E-BFED-45C7-92F7-9A19F1AB5D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78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ides-territoires.beta.gouv.fr/aides/7d35-renover-les-parcs-de-luminaires-declairage-p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ofb.gouv.fr/trame-verte-et-bleue/trame-noir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cologie.gouv.fr/pollution-lumineuse#scroll-nav__4" TargetMode="External"/><Relationship Id="rId5" Type="http://schemas.openxmlformats.org/officeDocument/2006/relationships/hyperlink" Target="https://www.cerema.fr/fr/actualites/amenagement-urbanisme-biodiversite-eclairage-serie-fiches" TargetMode="External"/><Relationship Id="rId4" Type="http://schemas.openxmlformats.org/officeDocument/2006/relationships/hyperlink" Target="https://www.anpcen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6923" y="1927579"/>
            <a:ext cx="7210425" cy="1338263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PCAET du Sud Gironde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C86EE8-D43F-4F23-9CEB-364969FE5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8286" y="4473598"/>
            <a:ext cx="6316377" cy="1165988"/>
          </a:xfrm>
        </p:spPr>
        <p:txBody>
          <a:bodyPr>
            <a:normAutofit/>
          </a:bodyPr>
          <a:lstStyle/>
          <a:p>
            <a:pPr algn="r"/>
            <a:r>
              <a:rPr lang="fr-FR" sz="3200" dirty="0">
                <a:solidFill>
                  <a:schemeClr val="accent5"/>
                </a:solidFill>
              </a:rPr>
              <a:t>Présentation du label Villes et Villages étoilés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000750"/>
            <a:ext cx="12192000" cy="857250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03D9DC-3ECE-4360-93AF-F7AA88BD5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5822027"/>
            <a:ext cx="2105025" cy="10359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4675DB-79B0-4AA1-B1AC-FC2E9EE84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08" y="5736802"/>
            <a:ext cx="1931217" cy="1096674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9A4BC8A8-805E-4537-9BDB-4E3066C03EBC}"/>
              </a:ext>
            </a:extLst>
          </p:cNvPr>
          <p:cNvGrpSpPr/>
          <p:nvPr/>
        </p:nvGrpSpPr>
        <p:grpSpPr>
          <a:xfrm>
            <a:off x="3280837" y="260335"/>
            <a:ext cx="8392576" cy="1348834"/>
            <a:chOff x="884266" y="153606"/>
            <a:chExt cx="9957795" cy="160039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CF68DE6-29B2-4624-A776-B18B9C83B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66" y="153606"/>
              <a:ext cx="1269684" cy="138492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98F3833-7FE8-45A6-AEE9-0EFC23AF5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0770" y="344648"/>
              <a:ext cx="1921291" cy="92207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8DE85B1-9D78-4DFA-BCF4-40A5FBED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706" y="344648"/>
              <a:ext cx="1269684" cy="140934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BA2FB87-DC06-4C96-85A9-C273C264B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175" y="344648"/>
              <a:ext cx="1694638" cy="1202134"/>
            </a:xfrm>
            <a:prstGeom prst="rect">
              <a:avLst/>
            </a:prstGeom>
          </p:spPr>
        </p:pic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B202A757-78A1-4100-BBE7-AACD062DF6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t="13745" r="27599" b="14545"/>
          <a:stretch/>
        </p:blipFill>
        <p:spPr>
          <a:xfrm>
            <a:off x="419099" y="1715607"/>
            <a:ext cx="4127501" cy="359899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F3E6F4-7CF1-42D3-BECF-A26911DD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ACA248-73E2-FAF2-1D4E-7BBE0A599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65" y="311693"/>
            <a:ext cx="1464637" cy="14646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F6C1DE-5BC3-AD92-3815-9FA18D6FC5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7323"/>
          <a:stretch/>
        </p:blipFill>
        <p:spPr>
          <a:xfrm>
            <a:off x="46148" y="78243"/>
            <a:ext cx="2960202" cy="134932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558C6BF6-F6D5-1040-0983-A6B374CF454D}"/>
              </a:ext>
            </a:extLst>
          </p:cNvPr>
          <p:cNvSpPr txBox="1">
            <a:spLocks/>
          </p:cNvSpPr>
          <p:nvPr/>
        </p:nvSpPr>
        <p:spPr>
          <a:xfrm>
            <a:off x="3006350" y="3229809"/>
            <a:ext cx="9144000" cy="4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Plan 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Climat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 Air Energie Territorial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73504D-249A-A268-94DB-D03F169575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65" y="3929946"/>
            <a:ext cx="2059136" cy="2059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12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8F9CFF5-5D72-4B04-0C89-FEA7FB88484E}"/>
              </a:ext>
            </a:extLst>
          </p:cNvPr>
          <p:cNvSpPr txBox="1"/>
          <p:nvPr/>
        </p:nvSpPr>
        <p:spPr>
          <a:xfrm>
            <a:off x="1000772" y="1025759"/>
            <a:ext cx="10647656" cy="224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Perturbation de la dormance végétale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Perturbation de la floraison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Impact sur la reproduction (pollinisation)</a:t>
            </a:r>
          </a:p>
          <a:p>
            <a:pPr algn="l">
              <a:lnSpc>
                <a:spcPct val="150000"/>
              </a:lnSpc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  <a:sym typeface="Wingdings" panose="05000000000000000000" pitchFamily="2" charset="2"/>
              </a:rPr>
              <a:t> fragi</a:t>
            </a:r>
            <a:r>
              <a:rPr lang="fr-FR" sz="2400" dirty="0">
                <a:solidFill>
                  <a:srgbClr val="000000"/>
                </a:solidFill>
                <a:latin typeface="Calibri "/>
                <a:sym typeface="Wingdings" panose="05000000000000000000" pitchFamily="2" charset="2"/>
              </a:rPr>
              <a:t>lisation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204FE6-87A5-FA5F-96F9-321840C7EAD8}"/>
              </a:ext>
            </a:extLst>
          </p:cNvPr>
          <p:cNvSpPr txBox="1">
            <a:spLocks/>
          </p:cNvSpPr>
          <p:nvPr/>
        </p:nvSpPr>
        <p:spPr>
          <a:xfrm>
            <a:off x="845050" y="374044"/>
            <a:ext cx="11168008" cy="651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La perturbation de la flore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A17EBD-DF57-0B12-4BF6-12C3F1428520}"/>
              </a:ext>
            </a:extLst>
          </p:cNvPr>
          <p:cNvSpPr txBox="1"/>
          <p:nvPr/>
        </p:nvSpPr>
        <p:spPr>
          <a:xfrm>
            <a:off x="845050" y="36396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Les i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C6439"/>
                </a:solidFill>
                <a:effectLst/>
                <a:uLnTx/>
                <a:uFillTx/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mpacts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3C6439"/>
                </a:solidFill>
                <a:effectLst/>
                <a:uLnTx/>
                <a:uFillTx/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 sur la faune diurne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1B0C19-7AEE-5CCA-3FF7-0CBBA9C7234B}"/>
              </a:ext>
            </a:extLst>
          </p:cNvPr>
          <p:cNvSpPr txBox="1"/>
          <p:nvPr/>
        </p:nvSpPr>
        <p:spPr>
          <a:xfrm>
            <a:off x="1000772" y="4538234"/>
            <a:ext cx="10647656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Modification des rythmes biologiques (reproduction, nourriture)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Risque de b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aisse des ressources alimentaires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07329F-3FF7-9585-0E9E-DA4FF2F6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18" y="694684"/>
            <a:ext cx="3522910" cy="35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10FCBC3-AC16-F44B-57B4-2A0E32228911}"/>
              </a:ext>
            </a:extLst>
          </p:cNvPr>
          <p:cNvSpPr txBox="1"/>
          <p:nvPr/>
        </p:nvSpPr>
        <p:spPr>
          <a:xfrm>
            <a:off x="8125518" y="4217594"/>
            <a:ext cx="3522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sz="1400" b="0" i="1" dirty="0">
                <a:solidFill>
                  <a:srgbClr val="000000"/>
                </a:solidFill>
                <a:effectLst/>
                <a:latin typeface="Marianne"/>
              </a:rPr>
              <a:t>source image CNRS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67AA8C-3D9C-38BD-D5FB-7988268EB4D8}"/>
              </a:ext>
            </a:extLst>
          </p:cNvPr>
          <p:cNvSpPr txBox="1"/>
          <p:nvPr/>
        </p:nvSpPr>
        <p:spPr>
          <a:xfrm rot="16200000">
            <a:off x="-817634" y="817634"/>
            <a:ext cx="2343154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Zoom sur </a:t>
            </a:r>
          </a:p>
        </p:txBody>
      </p:sp>
    </p:spTree>
    <p:extLst>
      <p:ext uri="{BB962C8B-B14F-4D97-AF65-F5344CB8AC3E}">
        <p14:creationId xmlns:p14="http://schemas.microsoft.com/office/powerpoint/2010/main" val="74065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4F362-71E1-E31B-4501-96257F85E426}"/>
              </a:ext>
            </a:extLst>
          </p:cNvPr>
          <p:cNvSpPr txBox="1">
            <a:spLocks/>
          </p:cNvSpPr>
          <p:nvPr/>
        </p:nvSpPr>
        <p:spPr>
          <a:xfrm>
            <a:off x="1376362" y="219075"/>
            <a:ext cx="9439276" cy="1080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Etat</a:t>
            </a:r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 des lieux de la pollution lumineuse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036DCE-CCA3-9774-75FA-493A709FFF09}"/>
              </a:ext>
            </a:extLst>
          </p:cNvPr>
          <p:cNvSpPr txBox="1"/>
          <p:nvPr/>
        </p:nvSpPr>
        <p:spPr>
          <a:xfrm>
            <a:off x="1029393" y="6422015"/>
            <a:ext cx="3522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sz="1400" b="0" i="1" dirty="0">
                <a:solidFill>
                  <a:srgbClr val="000000"/>
                </a:solidFill>
                <a:effectLst/>
                <a:latin typeface="Marianne"/>
              </a:rPr>
              <a:t>source image OFB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A2DE80C-B7D2-A11D-077E-E425E4D47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4144" r="47966" b="18730"/>
          <a:stretch/>
        </p:blipFill>
        <p:spPr bwMode="auto">
          <a:xfrm>
            <a:off x="876300" y="1152525"/>
            <a:ext cx="5048251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113C64-E445-56BA-69D2-D2C6CA0AD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b="18271"/>
          <a:stretch/>
        </p:blipFill>
        <p:spPr bwMode="auto">
          <a:xfrm>
            <a:off x="6267450" y="903048"/>
            <a:ext cx="5560847" cy="44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49F45-50A0-7D40-896E-AF22E8B9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80394" r="1663" b="1335"/>
          <a:stretch/>
        </p:blipFill>
        <p:spPr bwMode="auto">
          <a:xfrm>
            <a:off x="876300" y="5459652"/>
            <a:ext cx="107251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86B64CA-3497-41F5-0ED2-34E098F5A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15" y="0"/>
            <a:ext cx="727478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54F362-71E1-E31B-4501-96257F85E426}"/>
              </a:ext>
            </a:extLst>
          </p:cNvPr>
          <p:cNvSpPr txBox="1">
            <a:spLocks/>
          </p:cNvSpPr>
          <p:nvPr/>
        </p:nvSpPr>
        <p:spPr>
          <a:xfrm>
            <a:off x="276224" y="-318258"/>
            <a:ext cx="4724401" cy="2196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Etat</a:t>
            </a:r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 des lieux de la pollution lumineuse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CBDB1-FCC3-6A02-B1FC-BD2186243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45852" r="55735" b="22120"/>
          <a:stretch/>
        </p:blipFill>
        <p:spPr bwMode="auto">
          <a:xfrm>
            <a:off x="951562" y="1878289"/>
            <a:ext cx="3290316" cy="38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54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13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136525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Rappel des évolutions règlementaires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E14B1D-4A96-52F9-32BD-0066A8ED4AAA}"/>
              </a:ext>
            </a:extLst>
          </p:cNvPr>
          <p:cNvSpPr txBox="1"/>
          <p:nvPr/>
        </p:nvSpPr>
        <p:spPr>
          <a:xfrm>
            <a:off x="610894" y="1227757"/>
            <a:ext cx="10742906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b="1" dirty="0">
                <a:solidFill>
                  <a:srgbClr val="000000"/>
                </a:solidFill>
                <a:latin typeface="Calibri "/>
              </a:rPr>
              <a:t>Arrêté du 27 décembre 2018 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relatif à la prévention, à la réduction et à la limitation des nuisances lumineuses introduit :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Des </a:t>
            </a:r>
            <a:r>
              <a:rPr lang="fr-FR" sz="2400" b="1" i="0" dirty="0">
                <a:solidFill>
                  <a:srgbClr val="000000"/>
                </a:solidFill>
                <a:effectLst/>
                <a:latin typeface="Calibri "/>
              </a:rPr>
              <a:t>prescriptions techniques 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(limitation du flux lumineux par unité de surface, la température de couleur).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L’obligation d’</a:t>
            </a:r>
            <a:r>
              <a:rPr lang="fr-FR" sz="2400" b="1" dirty="0">
                <a:solidFill>
                  <a:srgbClr val="000000"/>
                </a:solidFill>
                <a:latin typeface="Calibri "/>
              </a:rPr>
              <a:t>extinction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 des parc, des locaux professionnels et commerciaux et des chantiers une heure après la cessation d’activités, 2h pour les parkings.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Un volet de cont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rôle pour les gestionnaires.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57205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DED3D122-DC7E-472A-A7CA-F92A66B90D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356359"/>
              </p:ext>
            </p:extLst>
          </p:nvPr>
        </p:nvGraphicFramePr>
        <p:xfrm>
          <a:off x="1049344" y="1603837"/>
          <a:ext cx="10093312" cy="499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57B2FF1-F950-1423-922C-36BF2F9B4AF5}"/>
              </a:ext>
            </a:extLst>
          </p:cNvPr>
          <p:cNvSpPr txBox="1"/>
          <p:nvPr/>
        </p:nvSpPr>
        <p:spPr>
          <a:xfrm>
            <a:off x="453432" y="59352"/>
            <a:ext cx="46017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La pollution lumineuse en Sud Gironde</a:t>
            </a:r>
          </a:p>
        </p:txBody>
      </p:sp>
    </p:spTree>
    <p:extLst>
      <p:ext uri="{BB962C8B-B14F-4D97-AF65-F5344CB8AC3E}">
        <p14:creationId xmlns:p14="http://schemas.microsoft.com/office/powerpoint/2010/main" val="257432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57B2FF1-F950-1423-922C-36BF2F9B4AF5}"/>
              </a:ext>
            </a:extLst>
          </p:cNvPr>
          <p:cNvSpPr txBox="1"/>
          <p:nvPr/>
        </p:nvSpPr>
        <p:spPr>
          <a:xfrm>
            <a:off x="104474" y="532724"/>
            <a:ext cx="2289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La pollution lumineuse en Sud Gironde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58BB31-0E4D-8EDE-BD8A-5F907D2BF951}"/>
              </a:ext>
            </a:extLst>
          </p:cNvPr>
          <p:cNvSpPr txBox="1"/>
          <p:nvPr/>
        </p:nvSpPr>
        <p:spPr>
          <a:xfrm>
            <a:off x="5440801" y="6159374"/>
            <a:ext cx="392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Calibri "/>
              </a:rPr>
              <a:t>Image satellite nocturne </a:t>
            </a:r>
          </a:p>
          <a:p>
            <a:r>
              <a:rPr lang="fr-FR" sz="1800" i="1" u="none" strike="noStrike" baseline="0" dirty="0">
                <a:solidFill>
                  <a:schemeClr val="bg1">
                    <a:lumMod val="75000"/>
                  </a:schemeClr>
                </a:solidFill>
                <a:latin typeface="Calibri "/>
              </a:rPr>
              <a:t>(Nasa, 28,10,21)</a:t>
            </a:r>
            <a:endParaRPr lang="fr-FR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0E1E92-4B3F-539F-C65B-00ED18A19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42" y="0"/>
            <a:ext cx="955402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F1AF30-CC5F-7FEA-F1BB-0E05BDBF3231}"/>
              </a:ext>
            </a:extLst>
          </p:cNvPr>
          <p:cNvSpPr txBox="1"/>
          <p:nvPr/>
        </p:nvSpPr>
        <p:spPr>
          <a:xfrm>
            <a:off x="238705" y="2446318"/>
            <a:ext cx="2021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baseline="0" dirty="0">
                <a:latin typeface="Calibri "/>
              </a:rPr>
              <a:t>Image satellite nocturne </a:t>
            </a:r>
          </a:p>
          <a:p>
            <a:r>
              <a:rPr lang="fr-FR" sz="1800" i="1" u="none" strike="noStrike" baseline="0" dirty="0">
                <a:latin typeface="Calibri "/>
              </a:rPr>
              <a:t>(Nasa, 28,10,21)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820681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193A776-E033-F089-AC19-4080735AC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r="10217"/>
          <a:stretch/>
        </p:blipFill>
        <p:spPr>
          <a:xfrm>
            <a:off x="0" y="0"/>
            <a:ext cx="7748834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640D22-8C4B-67CD-16D0-29C79F175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34766" r="44967" b="49015"/>
          <a:stretch/>
        </p:blipFill>
        <p:spPr>
          <a:xfrm>
            <a:off x="7820836" y="4264355"/>
            <a:ext cx="4284136" cy="9693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5DD2A6-291E-1E89-5BFB-CB5FE52BC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3" r="14989" b="59219"/>
          <a:stretch/>
        </p:blipFill>
        <p:spPr>
          <a:xfrm>
            <a:off x="7748834" y="789914"/>
            <a:ext cx="2702730" cy="24373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BDDAE7-6731-EF37-5DFE-AC7C4CC81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8128" r="44967" b="65235"/>
          <a:stretch/>
        </p:blipFill>
        <p:spPr>
          <a:xfrm>
            <a:off x="7828348" y="5233743"/>
            <a:ext cx="4284138" cy="15921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EEAB22-10EA-01FE-56BA-0635E9975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60770" r="63678" b="26442"/>
          <a:stretch/>
        </p:blipFill>
        <p:spPr>
          <a:xfrm>
            <a:off x="7965010" y="3259020"/>
            <a:ext cx="2702730" cy="7643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22F7E6-C674-DEF1-A329-80CF6A5DA027}"/>
              </a:ext>
            </a:extLst>
          </p:cNvPr>
          <p:cNvSpPr/>
          <p:nvPr/>
        </p:nvSpPr>
        <p:spPr>
          <a:xfrm>
            <a:off x="7748834" y="0"/>
            <a:ext cx="4443166" cy="796925"/>
          </a:xfrm>
          <a:prstGeom prst="rect">
            <a:avLst/>
          </a:prstGeom>
          <a:solidFill>
            <a:srgbClr val="3E8E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L’état de l’éclairage public en Sud Gironde et initiatives en cours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83F861C-F8E9-CDA7-09F3-A5B22363E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50089" r="44967" b="43553"/>
          <a:stretch/>
        </p:blipFill>
        <p:spPr>
          <a:xfrm>
            <a:off x="7748834" y="1006525"/>
            <a:ext cx="4284140" cy="3800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0D4C9D-8158-526B-C137-BA6EDCD50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16435"/>
            <a:ext cx="1100423" cy="5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17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136525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leviers d’actions « temporels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E14B1D-4A96-52F9-32BD-0066A8ED4AAA}"/>
              </a:ext>
            </a:extLst>
          </p:cNvPr>
          <p:cNvSpPr txBox="1"/>
          <p:nvPr/>
        </p:nvSpPr>
        <p:spPr>
          <a:xfrm>
            <a:off x="297398" y="2091930"/>
            <a:ext cx="5103277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Temporaliser l’éclairage en fonction des besoins : horaires, durée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12BBD1-4214-961D-A22E-C1C385AAE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202" y="848381"/>
            <a:ext cx="6258798" cy="46393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90BD136-66AA-79D9-8ED3-5AB8C0BD1CA1}"/>
              </a:ext>
            </a:extLst>
          </p:cNvPr>
          <p:cNvSpPr txBox="1"/>
          <p:nvPr/>
        </p:nvSpPr>
        <p:spPr>
          <a:xfrm>
            <a:off x="6376055" y="5467812"/>
            <a:ext cx="5299472" cy="880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i="0" dirty="0">
                <a:solidFill>
                  <a:srgbClr val="000000"/>
                </a:solidFill>
                <a:effectLst/>
                <a:latin typeface="Calibri "/>
              </a:rPr>
              <a:t>Exemple : pollution lumineuse dans le PNR du Morvan, avant et après extinction</a:t>
            </a:r>
          </a:p>
        </p:txBody>
      </p:sp>
    </p:spTree>
    <p:extLst>
      <p:ext uri="{BB962C8B-B14F-4D97-AF65-F5344CB8AC3E}">
        <p14:creationId xmlns:p14="http://schemas.microsoft.com/office/powerpoint/2010/main" val="39335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18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136525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leviers d’actions « spatiaux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E14B1D-4A96-52F9-32BD-0066A8ED4AAA}"/>
              </a:ext>
            </a:extLst>
          </p:cNvPr>
          <p:cNvSpPr txBox="1"/>
          <p:nvPr/>
        </p:nvSpPr>
        <p:spPr>
          <a:xfrm>
            <a:off x="297398" y="1169576"/>
            <a:ext cx="5103277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Réfléchir à la pertinence de l’éclairage : intensité de lumière, besoins réels ou supposés 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6F6494-E0EA-F5D1-03E8-563E47A299C4}"/>
              </a:ext>
            </a:extLst>
          </p:cNvPr>
          <p:cNvSpPr txBox="1"/>
          <p:nvPr/>
        </p:nvSpPr>
        <p:spPr>
          <a:xfrm>
            <a:off x="297398" y="3623379"/>
            <a:ext cx="5493802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rgbClr val="000000"/>
                </a:solidFill>
                <a:latin typeface="Calibri "/>
                <a:sym typeface="Wingdings" panose="05000000000000000000" pitchFamily="2" charset="2"/>
              </a:rPr>
              <a:t>Un besoin de sensibilisation des citoyens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000" i="0" dirty="0">
                <a:solidFill>
                  <a:srgbClr val="000000"/>
                </a:solidFill>
                <a:effectLst/>
                <a:latin typeface="Calibri "/>
                <a:sym typeface="Wingdings" panose="05000000000000000000" pitchFamily="2" charset="2"/>
              </a:rPr>
              <a:t>Un besoin de repenser les pratiques quotidiennes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rgbClr val="000000"/>
                </a:solidFill>
                <a:latin typeface="Calibri "/>
                <a:sym typeface="Wingdings" panose="05000000000000000000" pitchFamily="2" charset="2"/>
              </a:rPr>
              <a:t>Un travail à engager avec les acteurs économiques (vitrines, enseignes, parkings…)</a:t>
            </a:r>
            <a:endParaRPr lang="fr-FR" sz="20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F7052F-BE42-9638-3F4E-A255FC66F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383" y="1169576"/>
            <a:ext cx="6936433" cy="42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19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136525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leviers d’actions : leviers « techniques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746FF3-8EC0-F544-EB97-097F6B8840EE}"/>
              </a:ext>
            </a:extLst>
          </p:cNvPr>
          <p:cNvSpPr txBox="1"/>
          <p:nvPr/>
        </p:nvSpPr>
        <p:spPr>
          <a:xfrm>
            <a:off x="519555" y="2129918"/>
            <a:ext cx="3561056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Favoriser les 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couleurs « chaudes » d’éclairage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DBF1D8-2D06-66D6-1AF3-FD7E2BDE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948" y="1789463"/>
            <a:ext cx="6068272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634" y="107597"/>
            <a:ext cx="8777469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points abordés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6C4F77-6AC9-2864-F0A1-E3032B685D94}"/>
              </a:ext>
            </a:extLst>
          </p:cNvPr>
          <p:cNvSpPr txBox="1"/>
          <p:nvPr/>
        </p:nvSpPr>
        <p:spPr>
          <a:xfrm>
            <a:off x="722933" y="1614782"/>
            <a:ext cx="7992442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Rappel du contexte du PCAET et de l’action sobriété lumineuse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enjeux économiques, énergétiques et écologiques de l’éclairage public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leviers d’actions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label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accompagnements techniques et financiers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6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20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136525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leviers d’actions : leviers « techniques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746FF3-8EC0-F544-EB97-097F6B8840EE}"/>
              </a:ext>
            </a:extLst>
          </p:cNvPr>
          <p:cNvSpPr txBox="1"/>
          <p:nvPr/>
        </p:nvSpPr>
        <p:spPr>
          <a:xfrm>
            <a:off x="591844" y="1158698"/>
            <a:ext cx="1064765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Favoriser des éclairages aux faisceaux lumineux orientés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7FEA37-FCEC-0BBF-90C2-738F4F3D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886" y="1867736"/>
            <a:ext cx="8320314" cy="43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70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21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825" y="313586"/>
            <a:ext cx="394373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ANCPEN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6F6494-E0EA-F5D1-03E8-563E47A299C4}"/>
              </a:ext>
            </a:extLst>
          </p:cNvPr>
          <p:cNvSpPr txBox="1"/>
          <p:nvPr/>
        </p:nvSpPr>
        <p:spPr>
          <a:xfrm>
            <a:off x="8610600" y="968939"/>
            <a:ext cx="3490389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 "/>
              </a:rPr>
              <a:t>Association Nationale pour la protection du ciel étoilé et de l’environnement nocturne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4A5125-E281-EBC4-BED0-8FE571FF8A68}"/>
              </a:ext>
            </a:extLst>
          </p:cNvPr>
          <p:cNvSpPr txBox="1"/>
          <p:nvPr/>
        </p:nvSpPr>
        <p:spPr>
          <a:xfrm>
            <a:off x="8879954" y="3509762"/>
            <a:ext cx="3307569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Calibri "/>
                <a:sym typeface="Wingdings" panose="05000000000000000000" pitchFamily="2" charset="2"/>
              </a:rPr>
              <a:t> 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Un centre de ressources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4054DC-FA40-A692-CC5C-80089F558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7" y="-8951"/>
            <a:ext cx="8682301" cy="64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22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389E9F-AD22-4E18-54B1-487D30039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" y="-7374"/>
            <a:ext cx="488453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6740A9-3419-AFF0-E8B5-5444A0CF430F}"/>
              </a:ext>
            </a:extLst>
          </p:cNvPr>
          <p:cNvSpPr txBox="1"/>
          <p:nvPr/>
        </p:nvSpPr>
        <p:spPr>
          <a:xfrm>
            <a:off x="6091523" y="3333622"/>
            <a:ext cx="519120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Calibri "/>
                <a:sym typeface="Wingdings" panose="05000000000000000000" pitchFamily="2" charset="2"/>
              </a:rPr>
              <a:t> 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Un accompagnement technique pour lutter contre la pollution lumineuse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450ABD3-9B0B-49F3-BDC3-21CAAA276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531" y="143139"/>
            <a:ext cx="394373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ANCPEN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F4F23E-3FB6-BC50-0191-F247F1711522}"/>
              </a:ext>
            </a:extLst>
          </p:cNvPr>
          <p:cNvSpPr txBox="1"/>
          <p:nvPr/>
        </p:nvSpPr>
        <p:spPr>
          <a:xfrm>
            <a:off x="6029407" y="978777"/>
            <a:ext cx="5414677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 "/>
              </a:rPr>
              <a:t>Association Nationale pour la protection du ciel étoilé et de l’environnement nocturne</a:t>
            </a:r>
          </a:p>
        </p:txBody>
      </p:sp>
    </p:spTree>
    <p:extLst>
      <p:ext uri="{BB962C8B-B14F-4D97-AF65-F5344CB8AC3E}">
        <p14:creationId xmlns:p14="http://schemas.microsoft.com/office/powerpoint/2010/main" val="4190567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23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547E96-81D5-950E-EEBE-D2B675671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49"/>
          <a:stretch/>
        </p:blipFill>
        <p:spPr>
          <a:xfrm>
            <a:off x="32831" y="7374"/>
            <a:ext cx="5757480" cy="685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4BB14BE-102A-5092-7D2A-8E998D83061F}"/>
              </a:ext>
            </a:extLst>
          </p:cNvPr>
          <p:cNvSpPr txBox="1"/>
          <p:nvPr/>
        </p:nvSpPr>
        <p:spPr>
          <a:xfrm>
            <a:off x="6303036" y="714537"/>
            <a:ext cx="5191206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Calibri "/>
                <a:sym typeface="Wingdings" panose="05000000000000000000" pitchFamily="2" charset="2"/>
              </a:rPr>
              <a:t> 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Des étiquettes environnementales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D52EF42-E325-3827-B680-B2376CF9974E}"/>
              </a:ext>
            </a:extLst>
          </p:cNvPr>
          <p:cNvSpPr txBox="1"/>
          <p:nvPr/>
        </p:nvSpPr>
        <p:spPr>
          <a:xfrm>
            <a:off x="6699554" y="1445494"/>
            <a:ext cx="43981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Le cadran des progrès en éclairage extérieur pour limiter la pollution lumineuse, protéger l’environnement et réaliser des économies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9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24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98716E-2B2A-226F-8597-223CCF290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052" y="-38100"/>
            <a:ext cx="915789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38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25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7C7B85-F5CA-F0B6-A17D-2014D8E7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578" y="0"/>
            <a:ext cx="9124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3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26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5F5863-D7E5-D21D-C557-2719908B0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939" y="0"/>
            <a:ext cx="9124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33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27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A9D1D0-30DC-FFEC-1EB3-0A5CDAB31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95" y="0"/>
            <a:ext cx="911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17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28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164646-5920-8FB5-2C51-32F200D4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78" y="0"/>
            <a:ext cx="9054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22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29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A433EE-AEB8-2C82-D167-FF0085779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87783" y="-1417468"/>
            <a:ext cx="6831272" cy="9719663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92C7959-AE2A-3D61-9637-D9C8E822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208811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communes engagées dans le label</a:t>
            </a:r>
          </a:p>
        </p:txBody>
      </p:sp>
    </p:spTree>
    <p:extLst>
      <p:ext uri="{BB962C8B-B14F-4D97-AF65-F5344CB8AC3E}">
        <p14:creationId xmlns:p14="http://schemas.microsoft.com/office/powerpoint/2010/main" val="180253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0DB4E798-7825-76C9-9576-1C5E4400655E}"/>
              </a:ext>
            </a:extLst>
          </p:cNvPr>
          <p:cNvGrpSpPr/>
          <p:nvPr/>
        </p:nvGrpSpPr>
        <p:grpSpPr>
          <a:xfrm>
            <a:off x="10191228" y="5796631"/>
            <a:ext cx="2000772" cy="542323"/>
            <a:chOff x="6384765" y="5088423"/>
            <a:chExt cx="2483524" cy="76299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3AA5327-513D-05C1-4F4A-9884130000E6}"/>
                </a:ext>
              </a:extLst>
            </p:cNvPr>
            <p:cNvSpPr/>
            <p:nvPr/>
          </p:nvSpPr>
          <p:spPr>
            <a:xfrm>
              <a:off x="6384765" y="5088423"/>
              <a:ext cx="2483524" cy="7629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A693378-4F9E-0D11-9962-B16A8EA071A1}"/>
                </a:ext>
              </a:extLst>
            </p:cNvPr>
            <p:cNvSpPr txBox="1"/>
            <p:nvPr/>
          </p:nvSpPr>
          <p:spPr>
            <a:xfrm>
              <a:off x="6983255" y="5112752"/>
              <a:ext cx="183310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chemeClr val="bg2">
                      <a:lumMod val="50000"/>
                    </a:schemeClr>
                  </a:solidFill>
                  <a:latin typeface="Calibri "/>
                  <a:ea typeface="Roboto" panose="02000000000000000000" pitchFamily="2" charset="0"/>
                  <a:cs typeface="Roboto" panose="02000000000000000000" pitchFamily="2" charset="0"/>
                </a:rPr>
                <a:t>S’applique à</a:t>
              </a:r>
            </a:p>
            <a:p>
              <a:r>
                <a:rPr lang="fr-FR" sz="1400" dirty="0">
                  <a:solidFill>
                    <a:schemeClr val="bg2">
                      <a:lumMod val="50000"/>
                    </a:schemeClr>
                  </a:solidFill>
                  <a:latin typeface="Calibri "/>
                  <a:ea typeface="Roboto" panose="02000000000000000000" pitchFamily="2" charset="0"/>
                  <a:cs typeface="Roboto" panose="02000000000000000000" pitchFamily="2" charset="0"/>
                </a:rPr>
                <a:t>Prend en compte</a:t>
              </a:r>
              <a:endParaRPr lang="fr-FR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5" name="Flèche : droite 54">
              <a:extLst>
                <a:ext uri="{FF2B5EF4-FFF2-40B4-BE49-F238E27FC236}">
                  <a16:creationId xmlns:a16="http://schemas.microsoft.com/office/drawing/2014/main" id="{AE224F7D-DBDB-075F-4484-90AFB67F7D93}"/>
                </a:ext>
              </a:extLst>
            </p:cNvPr>
            <p:cNvSpPr/>
            <p:nvPr/>
          </p:nvSpPr>
          <p:spPr>
            <a:xfrm>
              <a:off x="6446449" y="5187274"/>
              <a:ext cx="486112" cy="170857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Flèche : droite 56">
              <a:extLst>
                <a:ext uri="{FF2B5EF4-FFF2-40B4-BE49-F238E27FC236}">
                  <a16:creationId xmlns:a16="http://schemas.microsoft.com/office/drawing/2014/main" id="{EF74214F-5E1F-0F9E-7AFD-AE252904C3F9}"/>
                </a:ext>
              </a:extLst>
            </p:cNvPr>
            <p:cNvSpPr/>
            <p:nvPr/>
          </p:nvSpPr>
          <p:spPr>
            <a:xfrm>
              <a:off x="6455920" y="5543925"/>
              <a:ext cx="486112" cy="170857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3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634" y="107597"/>
            <a:ext cx="8777469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Rappel : le Plan Climat Air Energie Territorial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99381729-801D-4F2D-AA42-1415624C6489}"/>
              </a:ext>
            </a:extLst>
          </p:cNvPr>
          <p:cNvSpPr txBox="1">
            <a:spLocks/>
          </p:cNvSpPr>
          <p:nvPr/>
        </p:nvSpPr>
        <p:spPr>
          <a:xfrm>
            <a:off x="339524" y="3534933"/>
            <a:ext cx="5524059" cy="1325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800" b="1" dirty="0">
                <a:solidFill>
                  <a:srgbClr val="3C643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Air</a:t>
            </a:r>
            <a:r>
              <a:rPr lang="fr-FR" sz="18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r"/>
            <a:r>
              <a:rPr lang="fr-FR" sz="1800" dirty="0">
                <a:solidFill>
                  <a:srgbClr val="87AF2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Améliorer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la qualité de l’air intérieur et extérieur en agissant sur les émissions de polluants atmosphériques</a:t>
            </a:r>
            <a:endParaRPr lang="fr-FR" sz="1800" dirty="0">
              <a:solidFill>
                <a:srgbClr val="3C643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C3FEFF50-5DFA-401D-83D5-40C6B3305E8D}"/>
              </a:ext>
            </a:extLst>
          </p:cNvPr>
          <p:cNvSpPr txBox="1">
            <a:spLocks/>
          </p:cNvSpPr>
          <p:nvPr/>
        </p:nvSpPr>
        <p:spPr>
          <a:xfrm>
            <a:off x="309980" y="4907689"/>
            <a:ext cx="5524059" cy="1081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800" b="1" dirty="0">
                <a:solidFill>
                  <a:srgbClr val="3C643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Energie</a:t>
            </a:r>
          </a:p>
          <a:p>
            <a:pPr algn="r"/>
            <a:r>
              <a:rPr lang="fr-FR" sz="1800" dirty="0">
                <a:solidFill>
                  <a:srgbClr val="87AF2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Maîtriser et réduire les consommations 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d’énergies</a:t>
            </a:r>
          </a:p>
          <a:p>
            <a:pPr algn="r"/>
            <a:r>
              <a:rPr lang="fr-FR" sz="1800" dirty="0">
                <a:solidFill>
                  <a:srgbClr val="87AF2A"/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Produire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localement des énergies renouvelables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E39DB3CA-3603-4AC7-9FD5-CC422AB19268}"/>
              </a:ext>
            </a:extLst>
          </p:cNvPr>
          <p:cNvSpPr txBox="1">
            <a:spLocks/>
          </p:cNvSpPr>
          <p:nvPr/>
        </p:nvSpPr>
        <p:spPr>
          <a:xfrm>
            <a:off x="339524" y="1939853"/>
            <a:ext cx="5604330" cy="1795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800" b="1" dirty="0">
                <a:solidFill>
                  <a:srgbClr val="3C643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Climat</a:t>
            </a:r>
          </a:p>
          <a:p>
            <a:pPr algn="r"/>
            <a:r>
              <a:rPr lang="fr-FR" sz="1800" dirty="0">
                <a:solidFill>
                  <a:srgbClr val="87AF2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Atténuer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nos impacts sur le climat, en réduisant les émissions de Gaz à Effet de Serre et en augmentant les stocks de carbone</a:t>
            </a:r>
          </a:p>
          <a:p>
            <a:pPr algn="r"/>
            <a:r>
              <a:rPr lang="fr-FR" sz="1800" dirty="0">
                <a:solidFill>
                  <a:srgbClr val="87AF2A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S’adapter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 aux dérèglements climatiques, en réduisant la vulnérabilité du territoire par la mise en place d’actions.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8FBD114-CA95-8A1C-F8D7-591AD17E4054}"/>
              </a:ext>
            </a:extLst>
          </p:cNvPr>
          <p:cNvSpPr txBox="1">
            <a:spLocks/>
          </p:cNvSpPr>
          <p:nvPr/>
        </p:nvSpPr>
        <p:spPr>
          <a:xfrm>
            <a:off x="7080086" y="1647985"/>
            <a:ext cx="3784076" cy="118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SRADDET</a:t>
            </a:r>
          </a:p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Schéma Régional d’Aménagement de Développement Durable et d’</a:t>
            </a:r>
            <a:r>
              <a:rPr lang="fr-F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Egalité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des Territoires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5E6921F-CE4B-67B5-095E-39864343635A}"/>
              </a:ext>
            </a:extLst>
          </p:cNvPr>
          <p:cNvSpPr txBox="1">
            <a:spLocks/>
          </p:cNvSpPr>
          <p:nvPr/>
        </p:nvSpPr>
        <p:spPr>
          <a:xfrm>
            <a:off x="6595229" y="3225517"/>
            <a:ext cx="1915397" cy="115238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PCAET</a:t>
            </a:r>
          </a:p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Plan Climat Air Energie Territorial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AE39B74-CA26-CA26-62DD-E3F1BFE02B6A}"/>
              </a:ext>
            </a:extLst>
          </p:cNvPr>
          <p:cNvSpPr txBox="1">
            <a:spLocks/>
          </p:cNvSpPr>
          <p:nvPr/>
        </p:nvSpPr>
        <p:spPr>
          <a:xfrm>
            <a:off x="8990973" y="3236114"/>
            <a:ext cx="2105294" cy="11523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SCoT</a:t>
            </a:r>
          </a:p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Schéma de Cohérence Territoriale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D6C7266-42F3-77B9-5095-CFDD91AC4B1D}"/>
              </a:ext>
            </a:extLst>
          </p:cNvPr>
          <p:cNvSpPr txBox="1">
            <a:spLocks/>
          </p:cNvSpPr>
          <p:nvPr/>
        </p:nvSpPr>
        <p:spPr>
          <a:xfrm>
            <a:off x="7630664" y="5427115"/>
            <a:ext cx="2566032" cy="846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err="1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PLU-i</a:t>
            </a:r>
            <a:endParaRPr lang="fr-FR" sz="2800" dirty="0">
              <a:solidFill>
                <a:srgbClr val="3C643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Plan Local d’Urbanisme - intercommunal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7" name="Accolade fermante 46">
            <a:extLst>
              <a:ext uri="{FF2B5EF4-FFF2-40B4-BE49-F238E27FC236}">
                <a16:creationId xmlns:a16="http://schemas.microsoft.com/office/drawing/2014/main" id="{880E355F-1A78-559A-4EEC-29D8ECD79343}"/>
              </a:ext>
            </a:extLst>
          </p:cNvPr>
          <p:cNvSpPr/>
          <p:nvPr/>
        </p:nvSpPr>
        <p:spPr>
          <a:xfrm>
            <a:off x="5619130" y="1893041"/>
            <a:ext cx="992923" cy="4198687"/>
          </a:xfrm>
          <a:prstGeom prst="rightBrace">
            <a:avLst>
              <a:gd name="adj1" fmla="val 29259"/>
              <a:gd name="adj2" fmla="val 46499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4E04179A-E709-A8FD-A937-752534AF0AB1}"/>
              </a:ext>
            </a:extLst>
          </p:cNvPr>
          <p:cNvSpPr/>
          <p:nvPr/>
        </p:nvSpPr>
        <p:spPr>
          <a:xfrm rot="5400000">
            <a:off x="9706012" y="2845157"/>
            <a:ext cx="521012" cy="22510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68901312-1310-CEAA-93F4-5966DB2443C2}"/>
              </a:ext>
            </a:extLst>
          </p:cNvPr>
          <p:cNvSpPr/>
          <p:nvPr/>
        </p:nvSpPr>
        <p:spPr>
          <a:xfrm rot="5400000">
            <a:off x="7390268" y="2856380"/>
            <a:ext cx="528853" cy="22510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 : droite 52">
            <a:extLst>
              <a:ext uri="{FF2B5EF4-FFF2-40B4-BE49-F238E27FC236}">
                <a16:creationId xmlns:a16="http://schemas.microsoft.com/office/drawing/2014/main" id="{AE4C468B-53D1-8049-217F-FF63D2616E34}"/>
              </a:ext>
            </a:extLst>
          </p:cNvPr>
          <p:cNvSpPr/>
          <p:nvPr/>
        </p:nvSpPr>
        <p:spPr>
          <a:xfrm rot="5400000">
            <a:off x="9157919" y="4852313"/>
            <a:ext cx="1152381" cy="19720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lèche : droite 58">
            <a:extLst>
              <a:ext uri="{FF2B5EF4-FFF2-40B4-BE49-F238E27FC236}">
                <a16:creationId xmlns:a16="http://schemas.microsoft.com/office/drawing/2014/main" id="{F468E5C5-0499-2D4E-4491-83AC8DCB4607}"/>
              </a:ext>
            </a:extLst>
          </p:cNvPr>
          <p:cNvSpPr/>
          <p:nvPr/>
        </p:nvSpPr>
        <p:spPr>
          <a:xfrm rot="16200000">
            <a:off x="7559147" y="4844971"/>
            <a:ext cx="1129265" cy="235003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BDF76692-E43E-7BCA-B384-166765F7B9E8}"/>
              </a:ext>
            </a:extLst>
          </p:cNvPr>
          <p:cNvSpPr/>
          <p:nvPr/>
        </p:nvSpPr>
        <p:spPr>
          <a:xfrm>
            <a:off x="8531818" y="4076250"/>
            <a:ext cx="782420" cy="2052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4EBD9C66-A6EB-F32A-1119-F7B93D7CF326}"/>
              </a:ext>
            </a:extLst>
          </p:cNvPr>
          <p:cNvSpPr/>
          <p:nvPr/>
        </p:nvSpPr>
        <p:spPr>
          <a:xfrm rot="10800000">
            <a:off x="8531818" y="3505437"/>
            <a:ext cx="782420" cy="20529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 : avec coin rogné 65">
            <a:extLst>
              <a:ext uri="{FF2B5EF4-FFF2-40B4-BE49-F238E27FC236}">
                <a16:creationId xmlns:a16="http://schemas.microsoft.com/office/drawing/2014/main" id="{D097895F-DAA7-9AA2-472A-A3CF92DA8A1E}"/>
              </a:ext>
            </a:extLst>
          </p:cNvPr>
          <p:cNvSpPr/>
          <p:nvPr/>
        </p:nvSpPr>
        <p:spPr>
          <a:xfrm>
            <a:off x="789011" y="832522"/>
            <a:ext cx="10564789" cy="640671"/>
          </a:xfrm>
          <a:prstGeom prst="snip1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</a:rPr>
              <a:t>Un projet de planification territorial qui s’impose à tous les EPCI de plus de 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</a:rPr>
              <a:t>20 000 habitants depuis 2018 (loi relative à la transition énergétique pour la croissance verte) </a:t>
            </a:r>
          </a:p>
        </p:txBody>
      </p:sp>
    </p:spTree>
    <p:extLst>
      <p:ext uri="{BB962C8B-B14F-4D97-AF65-F5344CB8AC3E}">
        <p14:creationId xmlns:p14="http://schemas.microsoft.com/office/powerpoint/2010/main" val="389894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30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55" y="313586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accompagnements techniques et financiers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6F6494-E0EA-F5D1-03E8-563E47A299C4}"/>
              </a:ext>
            </a:extLst>
          </p:cNvPr>
          <p:cNvSpPr txBox="1"/>
          <p:nvPr/>
        </p:nvSpPr>
        <p:spPr>
          <a:xfrm>
            <a:off x="706144" y="1187879"/>
            <a:ext cx="10647656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Principale partenaire technique : le SDEEG 33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Des sociétés privées (éclairage solaire hors réseaux notamment)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Financements mobilisables pour des projets de rénovation 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DETR (demande annuelle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 avant mi-février à la sous préfecture)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Fond vert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Certificat d’économie d’énergie (SDEEG) 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130241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31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55" y="313586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fond vert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6F6494-E0EA-F5D1-03E8-563E47A299C4}"/>
              </a:ext>
            </a:extLst>
          </p:cNvPr>
          <p:cNvSpPr txBox="1"/>
          <p:nvPr/>
        </p:nvSpPr>
        <p:spPr>
          <a:xfrm>
            <a:off x="1133474" y="1187879"/>
            <a:ext cx="10220325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D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es subventions 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d'ingénierie et d'études préalables des subventions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d'investissements (parcs de luminaires anciens)</a:t>
            </a:r>
          </a:p>
          <a:p>
            <a:pPr algn="l">
              <a:lnSpc>
                <a:spcPct val="150000"/>
              </a:lnSpc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Les projets doivent contribuer à la protection de la biodiversité, la réduction de la pollution lumineuse (trame noire) et à la sobriété énergétique</a:t>
            </a:r>
          </a:p>
          <a:p>
            <a:pPr algn="l">
              <a:lnSpc>
                <a:spcPct val="150000"/>
              </a:lnSpc>
            </a:pPr>
            <a:endParaRPr lang="fr-FR" sz="2400" dirty="0">
              <a:solidFill>
                <a:srgbClr val="000000"/>
              </a:solidFill>
              <a:latin typeface="Calibri 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effectLst/>
                <a:latin typeface="Calibri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Infos et dépôt des dossiers : </a:t>
            </a:r>
            <a:r>
              <a:rPr lang="fr-FR" sz="2400" i="0" dirty="0">
                <a:solidFill>
                  <a:srgbClr val="0563C1"/>
                </a:solidFill>
                <a:effectLst/>
                <a:latin typeface="Calibri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https://aides-territoires.beta.gouv.fr/aides/7d35-renover-les-parcs-de-luminaires-declairage-pu/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04BCF5-3A77-AAFF-0309-D49117D2A908}"/>
              </a:ext>
            </a:extLst>
          </p:cNvPr>
          <p:cNvSpPr txBox="1"/>
          <p:nvPr/>
        </p:nvSpPr>
        <p:spPr>
          <a:xfrm rot="16200000">
            <a:off x="-932217" y="936696"/>
            <a:ext cx="2581275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Zoom sur </a:t>
            </a:r>
          </a:p>
        </p:txBody>
      </p:sp>
    </p:spTree>
    <p:extLst>
      <p:ext uri="{BB962C8B-B14F-4D97-AF65-F5344CB8AC3E}">
        <p14:creationId xmlns:p14="http://schemas.microsoft.com/office/powerpoint/2010/main" val="180285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32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05959A-AD39-990F-149E-FF887D73F93F}"/>
              </a:ext>
            </a:extLst>
          </p:cNvPr>
          <p:cNvSpPr txBox="1"/>
          <p:nvPr/>
        </p:nvSpPr>
        <p:spPr>
          <a:xfrm>
            <a:off x="211333" y="1836945"/>
            <a:ext cx="5009503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Le m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aintien ou la restauration d’éléments fixes du paysage, éléments arborés, haies, réseaux de mares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Une complémentarité avec les trames vertes et bleues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Des études de trame noire soutenues par l’OFB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  <a:p>
            <a:pPr algn="l">
              <a:lnSpc>
                <a:spcPct val="150000"/>
              </a:lnSpc>
            </a:pP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BBFF0D-5952-0AD2-2BAA-8727EA7B6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82" y="0"/>
            <a:ext cx="6972203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92C7959-AE2A-3D61-9637-D9C8E822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98" y="163549"/>
            <a:ext cx="6181725" cy="1509847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Complémentarité entre diminution des pollutions lumineuses et maintien d’éléments paysagers</a:t>
            </a:r>
          </a:p>
        </p:txBody>
      </p:sp>
    </p:spTree>
    <p:extLst>
      <p:ext uri="{BB962C8B-B14F-4D97-AF65-F5344CB8AC3E}">
        <p14:creationId xmlns:p14="http://schemas.microsoft.com/office/powerpoint/2010/main" val="21050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33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92C7959-AE2A-3D61-9637-D9C8E822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98" y="163549"/>
            <a:ext cx="11215402" cy="88780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Ressources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BEE037-4E29-099E-8999-29032A1DCD44}"/>
              </a:ext>
            </a:extLst>
          </p:cNvPr>
          <p:cNvSpPr txBox="1"/>
          <p:nvPr/>
        </p:nvSpPr>
        <p:spPr>
          <a:xfrm>
            <a:off x="790576" y="1051355"/>
            <a:ext cx="10563224" cy="460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Site de l’ANCPEN : </a:t>
            </a:r>
            <a:r>
              <a:rPr lang="fr-FR" sz="2400" dirty="0">
                <a:solidFill>
                  <a:srgbClr val="000000"/>
                </a:solidFill>
                <a:latin typeface="Calibri "/>
                <a:hlinkClick r:id="rId4"/>
              </a:rPr>
              <a:t>https://www.anpcen.fr/</a:t>
            </a:r>
            <a:endParaRPr lang="fr-FR" sz="2400" dirty="0">
              <a:solidFill>
                <a:srgbClr val="000000"/>
              </a:solidFill>
              <a:latin typeface="Calibri "/>
            </a:endParaRPr>
          </a:p>
          <a:p>
            <a:pPr algn="l">
              <a:lnSpc>
                <a:spcPct val="150000"/>
              </a:lnSpc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Fiche ressources du CEREMA :</a:t>
            </a:r>
          </a:p>
          <a:p>
            <a:pPr algn="l">
              <a:lnSpc>
                <a:spcPct val="150000"/>
              </a:lnSpc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  <a:hlinkClick r:id="rId5"/>
              </a:rPr>
              <a:t>https://www.cerema.fr/fr/actualites/amenagement-urbanisme-biodiversite-eclairage-serie-fiches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Calibri "/>
              </a:rPr>
              <a:t>Site du ministère de la transition écologique 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  <a:hlinkClick r:id="rId6"/>
              </a:rPr>
              <a:t>https://www.ecologie.gouv.fr/pollution-lumineuse#scroll-nav__4</a:t>
            </a: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Site de l’Office français de la biodiversité</a:t>
            </a:r>
            <a:endParaRPr lang="fr-FR" sz="2400" i="0" dirty="0">
              <a:solidFill>
                <a:srgbClr val="000000"/>
              </a:solidFill>
              <a:effectLst/>
              <a:latin typeface="Calibri "/>
              <a:hlinkClick r:id="rId7"/>
            </a:endParaRPr>
          </a:p>
          <a:p>
            <a:pPr algn="l">
              <a:lnSpc>
                <a:spcPct val="150000"/>
              </a:lnSpc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  <a:hlinkClick r:id="rId7"/>
              </a:rPr>
              <a:t>https://www.ofb.gouv.fr/trame-verte-et-bleue/trame-noire</a:t>
            </a:r>
            <a:r>
              <a:rPr lang="fr-FR" sz="2400" dirty="0">
                <a:solidFill>
                  <a:srgbClr val="000000"/>
                </a:solidFill>
                <a:latin typeface="Calibri "/>
              </a:rPr>
              <a:t> </a:t>
            </a:r>
            <a:endParaRPr lang="fr-FR" sz="2400" i="0" dirty="0">
              <a:solidFill>
                <a:srgbClr val="000000"/>
              </a:solidFill>
              <a:effectLst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8259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4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92" y="189018"/>
            <a:ext cx="11168008" cy="116129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Fiche action 10 : Développer la sobriété de l’éclairage public et lutter contre la pollution lumineuse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D5F4564-2966-A201-2AC3-5A46D7BDE90C}"/>
              </a:ext>
            </a:extLst>
          </p:cNvPr>
          <p:cNvSpPr txBox="1"/>
          <p:nvPr/>
        </p:nvSpPr>
        <p:spPr>
          <a:xfrm>
            <a:off x="722933" y="1504893"/>
            <a:ext cx="11168008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Sensibiliser à la biodiversité nocturne et créer une dynamique de développement de trames noires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Mieux connaitre le niveau de sensibilisation des élus et les actions en cours sur le territoire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 - ou accompagnement à l’organisation - d’évènements de sensibilisation à la biodiversité nocturne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des communes à l’obtention du label Villes et Villages étoilés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Promouvoir le travail du PNR et la démarche RICE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86A7BA7-1D63-BD20-80A0-C6FC68C6CEDE}"/>
              </a:ext>
            </a:extLst>
          </p:cNvPr>
          <p:cNvSpPr txBox="1"/>
          <p:nvPr/>
        </p:nvSpPr>
        <p:spPr>
          <a:xfrm>
            <a:off x="722933" y="4157145"/>
            <a:ext cx="10673674" cy="1501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indent="-226695" algn="just">
              <a:lnSpc>
                <a:spcPct val="115000"/>
              </a:lnSpc>
              <a:spcAft>
                <a:spcPts val="600"/>
              </a:spcAft>
            </a:pPr>
            <a:r>
              <a:rPr lang="fr-FR" sz="1800" b="1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Accompagner les communes qui désirent s’engager dans la rénovation des équipements d’éclairage public</a:t>
            </a: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ourceSansPro"/>
              </a:rPr>
              <a:t>Rassembler les données du territoire sur l’état de l’éclairage public des communes afin d’avoir une vision globale du territoire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Informer sur les aides et les accompagnements possibles</a:t>
            </a:r>
            <a:endParaRPr lang="fr-FR" sz="1800" dirty="0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6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5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450" y="107597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Enjeux énergétiques et économiques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2C6C59-0CCA-BDDE-E81C-A22BAE2524E5}"/>
              </a:ext>
            </a:extLst>
          </p:cNvPr>
          <p:cNvSpPr txBox="1"/>
          <p:nvPr/>
        </p:nvSpPr>
        <p:spPr>
          <a:xfrm>
            <a:off x="812800" y="1490008"/>
            <a:ext cx="102997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sz="2400" b="0" i="0" dirty="0">
                <a:solidFill>
                  <a:srgbClr val="000000"/>
                </a:solidFill>
                <a:effectLst/>
                <a:latin typeface="Marianne"/>
              </a:rPr>
              <a:t>Selon l’ADEME*, l’éclairage public en France représente :</a:t>
            </a:r>
          </a:p>
          <a:p>
            <a:pPr marL="285750" indent="-285750" algn="l" fontAlgn="base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0000"/>
              </a:solidFill>
              <a:latin typeface="Marianne"/>
            </a:endParaRPr>
          </a:p>
          <a:p>
            <a:pPr marL="285750" indent="-285750" algn="l" fontAlgn="base">
              <a:buFont typeface="Wingdings" panose="05000000000000000000" pitchFamily="2" charset="2"/>
              <a:buChar char="§"/>
            </a:pPr>
            <a:r>
              <a:rPr lang="fr-FR" sz="2400" b="0" i="0" dirty="0">
                <a:solidFill>
                  <a:srgbClr val="000000"/>
                </a:solidFill>
                <a:effectLst/>
              </a:rPr>
              <a:t>41 % des consommations d’électricité des collectivités territoriales ;</a:t>
            </a:r>
          </a:p>
          <a:p>
            <a:pPr marL="285750" indent="-285750" algn="l" fontAlgn="base">
              <a:buFont typeface="Wingdings" panose="05000000000000000000" pitchFamily="2" charset="2"/>
              <a:buChar char="§"/>
            </a:pPr>
            <a:r>
              <a:rPr lang="fr-FR" sz="2400" b="0" i="0" dirty="0">
                <a:solidFill>
                  <a:srgbClr val="000000"/>
                </a:solidFill>
                <a:effectLst/>
              </a:rPr>
              <a:t>16 % de leurs consommations toutes énergies confondues.</a:t>
            </a:r>
          </a:p>
          <a:p>
            <a:pPr algn="l" fontAlgn="base"/>
            <a:endParaRPr lang="fr-FR" sz="2400" b="0" i="0" dirty="0">
              <a:solidFill>
                <a:srgbClr val="000000"/>
              </a:solidFill>
              <a:effectLst/>
            </a:endParaRPr>
          </a:p>
          <a:p>
            <a:pPr marL="285750" indent="-285750" algn="l" fontAlgn="base">
              <a:buFont typeface="Wingdings" panose="05000000000000000000" pitchFamily="2" charset="2"/>
              <a:buChar char="§"/>
            </a:pPr>
            <a:r>
              <a:rPr lang="fr-FR" sz="2400" b="0" i="0" dirty="0">
                <a:solidFill>
                  <a:srgbClr val="000000"/>
                </a:solidFill>
                <a:effectLst/>
              </a:rPr>
              <a:t>37 % de leur facture d’électricité.</a:t>
            </a:r>
          </a:p>
          <a:p>
            <a:pPr algn="l" fontAlgn="base"/>
            <a:endParaRPr lang="fr-FR" sz="2400" b="0" i="0" dirty="0">
              <a:solidFill>
                <a:srgbClr val="000000"/>
              </a:solidFill>
              <a:effectLst/>
            </a:endParaRPr>
          </a:p>
          <a:p>
            <a:pPr marL="285750" indent="-285750" algn="l" fontAlgn="base">
              <a:buFont typeface="Wingdings" panose="05000000000000000000" pitchFamily="2" charset="2"/>
              <a:buChar char="§"/>
            </a:pPr>
            <a:r>
              <a:rPr lang="fr-FR" sz="2400" b="0" i="0" dirty="0">
                <a:solidFill>
                  <a:srgbClr val="202328"/>
                </a:solidFill>
                <a:effectLst/>
              </a:rPr>
              <a:t>670 000 tonnes de CO2/ an.</a:t>
            </a:r>
            <a:endParaRPr lang="fr-FR" sz="2400" dirty="0">
              <a:solidFill>
                <a:srgbClr val="202328"/>
              </a:solidFill>
              <a:latin typeface="Roboto" panose="02000000000000000000" pitchFamily="2" charset="0"/>
            </a:endParaRPr>
          </a:p>
          <a:p>
            <a:pPr marL="285750" indent="-285750" algn="l" fontAlgn="base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0000"/>
              </a:solidFill>
              <a:latin typeface="Marianne"/>
            </a:endParaRPr>
          </a:p>
          <a:p>
            <a:pPr fontAlgn="base"/>
            <a:endParaRPr lang="fr-FR" sz="2400" dirty="0">
              <a:solidFill>
                <a:srgbClr val="000000"/>
              </a:solidFill>
              <a:latin typeface="Marianne"/>
            </a:endParaRPr>
          </a:p>
          <a:p>
            <a:pPr algn="l" fontAlgn="base"/>
            <a:r>
              <a:rPr lang="fr-FR" sz="1600" b="0" i="0" dirty="0">
                <a:solidFill>
                  <a:srgbClr val="000000"/>
                </a:solidFill>
                <a:effectLst/>
                <a:latin typeface="Marianne"/>
              </a:rPr>
              <a:t>*étude de 2020</a:t>
            </a:r>
          </a:p>
        </p:txBody>
      </p:sp>
    </p:spTree>
    <p:extLst>
      <p:ext uri="{BB962C8B-B14F-4D97-AF65-F5344CB8AC3E}">
        <p14:creationId xmlns:p14="http://schemas.microsoft.com/office/powerpoint/2010/main" val="7835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6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450" y="245263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Enjeux écologiques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2C6C59-0CCA-BDDE-E81C-A22BAE2524E5}"/>
              </a:ext>
            </a:extLst>
          </p:cNvPr>
          <p:cNvSpPr txBox="1"/>
          <p:nvPr/>
        </p:nvSpPr>
        <p:spPr>
          <a:xfrm>
            <a:off x="825358" y="3652618"/>
            <a:ext cx="10959100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0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La pollution lumineuse est caractérisée par :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trop de lumière nocturne artificielle</a:t>
            </a:r>
            <a:endParaRPr lang="fr-FR" sz="20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Une rupture de l’alternance nette entre le jour et la nuit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De nombreux halos lumineux, des éblouissements, lumières intrusives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Une propagation de la lumière à distance des sources dans l’atmosphère ou dans les milieux</a:t>
            </a:r>
            <a:endParaRPr lang="fr-FR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A76B28-9E06-53C2-B9BD-17B5C0DD099B}"/>
              </a:ext>
            </a:extLst>
          </p:cNvPr>
          <p:cNvSpPr txBox="1"/>
          <p:nvPr/>
        </p:nvSpPr>
        <p:spPr>
          <a:xfrm>
            <a:off x="611973" y="949844"/>
            <a:ext cx="105849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Qu’est ce que la pollution lumineuse ?</a:t>
            </a:r>
          </a:p>
          <a:p>
            <a:pPr algn="l"/>
            <a:endParaRPr lang="fr-FR" sz="2000" b="1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</a:endParaRPr>
          </a:p>
          <a:p>
            <a:pPr algn="l"/>
            <a:r>
              <a:rPr lang="fr-FR" sz="2400" b="1" i="0" dirty="0">
                <a:solidFill>
                  <a:srgbClr val="000000"/>
                </a:solidFill>
                <a:effectLst/>
                <a:latin typeface="Calibri "/>
              </a:rPr>
              <a:t>L’éclairage artificiel nocturne est à l’origine de la pollution lumineuse.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Calibri "/>
              </a:rPr>
              <a:t> Il s'agit des lumières intérieures et extérieures des habitations et bâtiments, de la signalisation aérienne et maritime, ainsi que de l'éclairage public. (Office Français de la Biodiversité)</a:t>
            </a:r>
          </a:p>
          <a:p>
            <a:br>
              <a:rPr lang="fr-FR" dirty="0">
                <a:latin typeface="Calibri "/>
              </a:rPr>
            </a:br>
            <a:endParaRPr lang="fr-FR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83670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7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111855-DDBA-4E06-A365-B3082A2A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450" y="259744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Enjeux écologiques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2C6C59-0CCA-BDDE-E81C-A22BAE2524E5}"/>
              </a:ext>
            </a:extLst>
          </p:cNvPr>
          <p:cNvSpPr txBox="1"/>
          <p:nvPr/>
        </p:nvSpPr>
        <p:spPr>
          <a:xfrm>
            <a:off x="1371183" y="1652266"/>
            <a:ext cx="359995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Sur la faune et la flore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A76B28-9E06-53C2-B9BD-17B5C0DD099B}"/>
              </a:ext>
            </a:extLst>
          </p:cNvPr>
          <p:cNvSpPr txBox="1"/>
          <p:nvPr/>
        </p:nvSpPr>
        <p:spPr>
          <a:xfrm>
            <a:off x="768850" y="1040454"/>
            <a:ext cx="105849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Une pollution aux multiples impacts :</a:t>
            </a:r>
            <a:br>
              <a:rPr lang="fr-FR" dirty="0">
                <a:latin typeface="Calibri "/>
              </a:rPr>
            </a:br>
            <a:endParaRPr lang="fr-FR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11F1BC-B776-F8FD-17E7-E70AA2CAF3AF}"/>
              </a:ext>
            </a:extLst>
          </p:cNvPr>
          <p:cNvSpPr txBox="1"/>
          <p:nvPr/>
        </p:nvSpPr>
        <p:spPr>
          <a:xfrm>
            <a:off x="1371182" y="2589751"/>
            <a:ext cx="10584949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Sur l’humain : les perturbations du cycle du sommeil - risques pathologiques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06E69B-C892-E77A-A739-A1E51AB1CA4C}"/>
              </a:ext>
            </a:extLst>
          </p:cNvPr>
          <p:cNvSpPr txBox="1"/>
          <p:nvPr/>
        </p:nvSpPr>
        <p:spPr>
          <a:xfrm>
            <a:off x="1371183" y="3546339"/>
            <a:ext cx="786806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Sur le paysage nocturne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</a:rPr>
              <a:t>Sur le dérèglement climatique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270689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BB0E94-F99F-CF60-CCE0-B09F535D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439" y="1728092"/>
            <a:ext cx="8522419" cy="4336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F9CFF5-5D72-4B04-0C89-FEA7FB88484E}"/>
              </a:ext>
            </a:extLst>
          </p:cNvPr>
          <p:cNvSpPr txBox="1"/>
          <p:nvPr/>
        </p:nvSpPr>
        <p:spPr>
          <a:xfrm>
            <a:off x="744214" y="1385968"/>
            <a:ext cx="2827225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dérègle des rythmes biologiques des espèces animales 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perturbe le déplacement des espèces 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i="0" dirty="0">
                <a:solidFill>
                  <a:srgbClr val="000000"/>
                </a:solidFill>
                <a:effectLst/>
                <a:latin typeface="Calibri "/>
              </a:rPr>
              <a:t>fragmente les milieux naturels 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204FE6-87A5-FA5F-96F9-321840C7EAD8}"/>
              </a:ext>
            </a:extLst>
          </p:cNvPr>
          <p:cNvSpPr txBox="1">
            <a:spLocks/>
          </p:cNvSpPr>
          <p:nvPr/>
        </p:nvSpPr>
        <p:spPr>
          <a:xfrm>
            <a:off x="1828800" y="260903"/>
            <a:ext cx="9955658" cy="106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3C6439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La perturbation de la faune nocturne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07DF08-1B37-2305-9BD2-ADCA28BE23B0}"/>
              </a:ext>
            </a:extLst>
          </p:cNvPr>
          <p:cNvSpPr txBox="1"/>
          <p:nvPr/>
        </p:nvSpPr>
        <p:spPr>
          <a:xfrm rot="16200000">
            <a:off x="-817634" y="817634"/>
            <a:ext cx="2343154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Calibri "/>
                <a:ea typeface="Roboto" panose="02000000000000000000" pitchFamily="2" charset="0"/>
                <a:cs typeface="Roboto" panose="02000000000000000000" pitchFamily="2" charset="0"/>
              </a:rPr>
              <a:t>Zoom sur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B058A1-7CC2-E27C-923A-A55985E1F43B}"/>
              </a:ext>
            </a:extLst>
          </p:cNvPr>
          <p:cNvSpPr txBox="1"/>
          <p:nvPr/>
        </p:nvSpPr>
        <p:spPr>
          <a:xfrm>
            <a:off x="3801168" y="6082071"/>
            <a:ext cx="3522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sz="1400" b="0" i="1" dirty="0">
                <a:solidFill>
                  <a:srgbClr val="000000"/>
                </a:solidFill>
                <a:effectLst/>
                <a:latin typeface="Marianne"/>
              </a:rPr>
              <a:t>source image ANCPEN</a:t>
            </a:r>
          </a:p>
        </p:txBody>
      </p:sp>
    </p:spTree>
    <p:extLst>
      <p:ext uri="{BB962C8B-B14F-4D97-AF65-F5344CB8AC3E}">
        <p14:creationId xmlns:p14="http://schemas.microsoft.com/office/powerpoint/2010/main" val="345019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BC5B9-4C47-4E6C-B883-5058535C9D8A}"/>
              </a:ext>
            </a:extLst>
          </p:cNvPr>
          <p:cNvSpPr/>
          <p:nvPr/>
        </p:nvSpPr>
        <p:spPr>
          <a:xfrm>
            <a:off x="-4477" y="6409216"/>
            <a:ext cx="12192000" cy="448784"/>
          </a:xfrm>
          <a:prstGeom prst="rect">
            <a:avLst/>
          </a:prstGeom>
          <a:solidFill>
            <a:srgbClr val="FFF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EB3669-56F2-4247-9647-F95659E1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FEE4-05C1-4983-A4E8-432FB93FAFDA}" type="slidenum">
              <a:rPr lang="fr-FR" smtClean="0"/>
              <a:t>9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180ED0-1D29-EF99-F289-4B225E89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" y="6349075"/>
            <a:ext cx="1030156" cy="501551"/>
          </a:xfrm>
          <a:prstGeom prst="rect">
            <a:avLst/>
          </a:prstGeom>
          <a:ln>
            <a:solidFill>
              <a:srgbClr val="DBEAB8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8CF0C24-5DE1-7D8F-010F-A49F21C40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19" y="136525"/>
            <a:ext cx="11168008" cy="65171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3C643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des différents spectres lumineux par espèces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B0B3BBD-6005-E89B-C803-6645BE0CB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48" y="983280"/>
            <a:ext cx="9316750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32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2024</Words>
  <Application>Microsoft Office PowerPoint</Application>
  <PresentationFormat>Grand écran</PresentationFormat>
  <Paragraphs>245</Paragraphs>
  <Slides>33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5" baseType="lpstr">
      <vt:lpstr>Arial</vt:lpstr>
      <vt:lpstr>ArialNarrow</vt:lpstr>
      <vt:lpstr>Calibri</vt:lpstr>
      <vt:lpstr>Calibri </vt:lpstr>
      <vt:lpstr>Calibri Light</vt:lpstr>
      <vt:lpstr>Frutiger-BoldCn</vt:lpstr>
      <vt:lpstr>Marianne</vt:lpstr>
      <vt:lpstr>Roboto</vt:lpstr>
      <vt:lpstr>Roboto Slab</vt:lpstr>
      <vt:lpstr>Tahoma</vt:lpstr>
      <vt:lpstr>Wingdings</vt:lpstr>
      <vt:lpstr>Thème Office</vt:lpstr>
      <vt:lpstr>PCAET du Sud Gironde</vt:lpstr>
      <vt:lpstr>Les points abordés</vt:lpstr>
      <vt:lpstr>Rappel : le Plan Climat Air Energie Territorial</vt:lpstr>
      <vt:lpstr>Fiche action 10 : Développer la sobriété de l’éclairage public et lutter contre la pollution lumineuse</vt:lpstr>
      <vt:lpstr>Enjeux énergétiques et économiques</vt:lpstr>
      <vt:lpstr>Enjeux écologiques </vt:lpstr>
      <vt:lpstr>Enjeux écologiques </vt:lpstr>
      <vt:lpstr>Présentation PowerPoint</vt:lpstr>
      <vt:lpstr>Impact des différents spectres lumineux par espèces</vt:lpstr>
      <vt:lpstr>Présentation PowerPoint</vt:lpstr>
      <vt:lpstr>Présentation PowerPoint</vt:lpstr>
      <vt:lpstr>Présentation PowerPoint</vt:lpstr>
      <vt:lpstr>Rappel des évolutions règlementaires</vt:lpstr>
      <vt:lpstr>Présentation PowerPoint</vt:lpstr>
      <vt:lpstr>Présentation PowerPoint</vt:lpstr>
      <vt:lpstr>Présentation PowerPoint</vt:lpstr>
      <vt:lpstr>Les leviers d’actions « temporels »</vt:lpstr>
      <vt:lpstr>Les leviers d’actions « spatiaux »</vt:lpstr>
      <vt:lpstr>Les leviers d’actions : leviers « techniques »</vt:lpstr>
      <vt:lpstr>Les leviers d’actions : leviers « techniques »</vt:lpstr>
      <vt:lpstr>ANCPEN</vt:lpstr>
      <vt:lpstr>ANCPEN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communes engagées dans le label</vt:lpstr>
      <vt:lpstr>Les accompagnements techniques et financiers</vt:lpstr>
      <vt:lpstr>Le fond vert</vt:lpstr>
      <vt:lpstr>Complémentarité entre diminution des pollutions lumineuses et maintien d’éléments paysagers</vt:lpstr>
      <vt:lpstr>Ressources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PCAET du Sud Gironde</dc:title>
  <dc:creator>Marie dumond</dc:creator>
  <cp:lastModifiedBy>Marie dumond</cp:lastModifiedBy>
  <cp:revision>9</cp:revision>
  <dcterms:created xsi:type="dcterms:W3CDTF">2023-02-23T13:38:58Z</dcterms:created>
  <dcterms:modified xsi:type="dcterms:W3CDTF">2023-03-16T13:35:36Z</dcterms:modified>
</cp:coreProperties>
</file>